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 id="2147483714" r:id="rId3"/>
  </p:sldMasterIdLst>
  <p:notesMasterIdLst>
    <p:notesMasterId r:id="rId14"/>
  </p:notesMasterIdLst>
  <p:sldIdLst>
    <p:sldId id="3590" r:id="rId4"/>
    <p:sldId id="3595" r:id="rId5"/>
    <p:sldId id="3596" r:id="rId6"/>
    <p:sldId id="3597" r:id="rId7"/>
    <p:sldId id="3604" r:id="rId8"/>
    <p:sldId id="3599" r:id="rId9"/>
    <p:sldId id="3600" r:id="rId10"/>
    <p:sldId id="3601" r:id="rId11"/>
    <p:sldId id="3602" r:id="rId12"/>
    <p:sldId id="360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e" id="{4F56024A-9FFC-6742-BCB7-F8AD55E246D1}">
          <p14:sldIdLst>
            <p14:sldId id="3590"/>
            <p14:sldId id="3595"/>
            <p14:sldId id="3596"/>
            <p14:sldId id="3597"/>
            <p14:sldId id="3604"/>
            <p14:sldId id="3599"/>
            <p14:sldId id="3600"/>
            <p14:sldId id="3601"/>
            <p14:sldId id="3602"/>
            <p14:sldId id="3603"/>
          </p14:sldIdLst>
        </p14:section>
        <p14:section name="Algemene informatie" id="{2491A698-746D-C34B-A59B-2DAB2D16985E}">
          <p14:sldIdLst/>
        </p14:section>
        <p14:section name="Jouw presentatie" id="{C2E3B5FA-C2FE-3249-BA8A-851D875347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8"/>
    <p:restoredTop sz="81844"/>
  </p:normalViewPr>
  <p:slideViewPr>
    <p:cSldViewPr snapToGrid="0">
      <p:cViewPr varScale="1">
        <p:scale>
          <a:sx n="90" d="100"/>
          <a:sy n="90" d="100"/>
        </p:scale>
        <p:origin x="520"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FAF9C-FB9F-6745-8575-534270F7C3B2}" type="datetimeFigureOut">
              <a:rPr lang="nl-BE" smtClean="0"/>
              <a:t>11/06/2025</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3656A-008B-BC4A-9348-5A74320BDF0A}" type="slidenum">
              <a:rPr lang="nl-BE" smtClean="0"/>
              <a:t>‹#›</a:t>
            </a:fld>
            <a:endParaRPr lang="nl-BE"/>
          </a:p>
        </p:txBody>
      </p:sp>
    </p:spTree>
    <p:extLst>
      <p:ext uri="{BB962C8B-B14F-4D97-AF65-F5344CB8AC3E}">
        <p14:creationId xmlns:p14="http://schemas.microsoft.com/office/powerpoint/2010/main" val="412868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2.0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hlinkClick r:id="rId9"/>
              </a:rPr>
              <a:t>https://studenthowest.sharepoint.com/sites/staff/COMM/SitePages/Huisstijl.aspx</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177985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92425308"/>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34871159"/>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9351855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0695682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1626518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Tree>
    <p:extLst>
      <p:ext uri="{BB962C8B-B14F-4D97-AF65-F5344CB8AC3E}">
        <p14:creationId xmlns:p14="http://schemas.microsoft.com/office/powerpoint/2010/main" val="400703967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1191590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2155424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251794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8864718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4241942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6306875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344786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5973639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6324285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571719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7409897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95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4167708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0175"/>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68" y="238603"/>
            <a:ext cx="5067554" cy="2596896"/>
          </a:xfrm>
          <a:prstGeom prst="rect">
            <a:avLst/>
          </a:prstGeom>
        </p:spPr>
      </p:pic>
    </p:spTree>
    <p:extLst>
      <p:ext uri="{BB962C8B-B14F-4D97-AF65-F5344CB8AC3E}">
        <p14:creationId xmlns:p14="http://schemas.microsoft.com/office/powerpoint/2010/main" val="292611934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322887095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321433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225821488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240517107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7344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2773338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61507637"/>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en-GB"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5149345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46858062"/>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50796127"/>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33982496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2073883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63751402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7848826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Tree>
    <p:extLst>
      <p:ext uri="{BB962C8B-B14F-4D97-AF65-F5344CB8AC3E}">
        <p14:creationId xmlns:p14="http://schemas.microsoft.com/office/powerpoint/2010/main" val="379870993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6561775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61247205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4137286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320589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5440985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2345156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6806046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823216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8144689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Titel</a:t>
            </a:r>
            <a:endParaRPr lang="nl-BE"/>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857042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2834068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068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22741823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7824339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6919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noProof="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95313428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3565164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7415308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99037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030343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76693811"/>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nl-BE"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98100330"/>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141850324"/>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74363007"/>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50928801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2375106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6137303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04080360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81821888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3629445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27580050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852773437"/>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41303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963961092"/>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60775800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267246435"/>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931640082"/>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943035045"/>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596953493"/>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63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5014405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nl-BE"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5441540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noProof="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16DD0-3A75-624D-9D0E-5422B4D8E7B0}"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659258" y="6097059"/>
            <a:ext cx="1227841" cy="629269"/>
          </a:xfrm>
          <a:prstGeom prst="rect">
            <a:avLst/>
          </a:prstGeom>
        </p:spPr>
      </p:pic>
    </p:spTree>
    <p:extLst>
      <p:ext uri="{BB962C8B-B14F-4D97-AF65-F5344CB8AC3E}">
        <p14:creationId xmlns:p14="http://schemas.microsoft.com/office/powerpoint/2010/main" val="295625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16DE8-2541-43DC-A43F-D9DA08756898}" type="datetime1">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voettekst</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60845" y="6097799"/>
            <a:ext cx="1227947" cy="629268"/>
          </a:xfrm>
          <a:prstGeom prst="rect">
            <a:avLst/>
          </a:prstGeom>
        </p:spPr>
      </p:pic>
    </p:spTree>
    <p:extLst>
      <p:ext uri="{BB962C8B-B14F-4D97-AF65-F5344CB8AC3E}">
        <p14:creationId xmlns:p14="http://schemas.microsoft.com/office/powerpoint/2010/main" val="206825037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Lst>
  <p:hf hd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p:nvSpPr>
        <p:spPr>
          <a:xfrm>
            <a:off x="-3762" y="6204088"/>
            <a:ext cx="8987691" cy="36816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highlight>
                <a:srgbClr val="FFFF00"/>
              </a:highlight>
            </a:endParaRPr>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16DE8-2541-43DC-A43F-D9DA08756898}" type="datetime1">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voettekst</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60845" y="6097799"/>
            <a:ext cx="1227947" cy="629268"/>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p:nvSpPr>
        <p:spPr>
          <a:xfrm>
            <a:off x="9238450" y="6205615"/>
            <a:ext cx="1143000" cy="3651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3" err="1"/>
              <a:t>Plaats</a:t>
            </a:r>
            <a:r>
              <a:rPr lang="en-US" sz="733"/>
              <a:t> logo </a:t>
            </a:r>
            <a:r>
              <a:rPr lang="en-US" sz="733" err="1"/>
              <a:t>hier</a:t>
            </a:r>
            <a:r>
              <a:rPr lang="en-US" sz="733"/>
              <a:t> in het </a:t>
            </a:r>
            <a:r>
              <a:rPr lang="en-US" sz="733" err="1"/>
              <a:t>diamodel</a:t>
            </a:r>
            <a:endParaRPr lang="nl-BE" sz="733"/>
          </a:p>
        </p:txBody>
      </p:sp>
    </p:spTree>
    <p:extLst>
      <p:ext uri="{BB962C8B-B14F-4D97-AF65-F5344CB8AC3E}">
        <p14:creationId xmlns:p14="http://schemas.microsoft.com/office/powerpoint/2010/main" val="354143642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Lst>
  <p:hf hd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3AE35F-6C43-31EE-E934-992CBDC08F87}"/>
              </a:ext>
            </a:extLst>
          </p:cNvPr>
          <p:cNvSpPr>
            <a:spLocks noGrp="1"/>
          </p:cNvSpPr>
          <p:nvPr>
            <p:ph type="ctrTitle"/>
          </p:nvPr>
        </p:nvSpPr>
        <p:spPr/>
        <p:txBody>
          <a:bodyPr/>
          <a:lstStyle/>
          <a:p>
            <a:r>
              <a:rPr lang="nl-BE" dirty="0"/>
              <a:t>Project </a:t>
            </a:r>
            <a:r>
              <a:rPr lang="nl-BE" dirty="0" err="1"/>
              <a:t>MLOps</a:t>
            </a:r>
            <a:endParaRPr lang="nl-BE" dirty="0"/>
          </a:p>
        </p:txBody>
      </p:sp>
      <p:sp>
        <p:nvSpPr>
          <p:cNvPr id="3" name="Ondertitel 2">
            <a:extLst>
              <a:ext uri="{FF2B5EF4-FFF2-40B4-BE49-F238E27FC236}">
                <a16:creationId xmlns:a16="http://schemas.microsoft.com/office/drawing/2014/main" id="{751FB1BB-D6F2-7AA8-CD30-B9A86747294B}"/>
              </a:ext>
            </a:extLst>
          </p:cNvPr>
          <p:cNvSpPr>
            <a:spLocks noGrp="1"/>
          </p:cNvSpPr>
          <p:nvPr>
            <p:ph type="subTitle" idx="1"/>
          </p:nvPr>
        </p:nvSpPr>
        <p:spPr/>
        <p:txBody>
          <a:bodyPr/>
          <a:lstStyle/>
          <a:p>
            <a:r>
              <a:rPr lang="nl-BE" dirty="0"/>
              <a:t>Mathias Goris &amp; Arthur Hofman</a:t>
            </a:r>
          </a:p>
        </p:txBody>
      </p:sp>
    </p:spTree>
    <p:extLst>
      <p:ext uri="{BB962C8B-B14F-4D97-AF65-F5344CB8AC3E}">
        <p14:creationId xmlns:p14="http://schemas.microsoft.com/office/powerpoint/2010/main" val="1494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956EA2-ACB1-5157-B21F-D35DE0A98F5E}"/>
              </a:ext>
            </a:extLst>
          </p:cNvPr>
          <p:cNvSpPr>
            <a:spLocks noGrp="1"/>
          </p:cNvSpPr>
          <p:nvPr>
            <p:ph type="body" sz="quarter" idx="17"/>
          </p:nvPr>
        </p:nvSpPr>
        <p:spPr/>
        <p:txBody>
          <a:bodyPr/>
          <a:lstStyle/>
          <a:p>
            <a:r>
              <a:rPr lang="nl-BE" dirty="0"/>
              <a:t>Zijn er nog vragen?</a:t>
            </a:r>
            <a:endParaRPr lang="LID4096" dirty="0"/>
          </a:p>
        </p:txBody>
      </p:sp>
      <p:sp>
        <p:nvSpPr>
          <p:cNvPr id="3" name="Title 2">
            <a:extLst>
              <a:ext uri="{FF2B5EF4-FFF2-40B4-BE49-F238E27FC236}">
                <a16:creationId xmlns:a16="http://schemas.microsoft.com/office/drawing/2014/main" id="{F637CB74-A93A-C36E-D937-B8C44D83A5BD}"/>
              </a:ext>
            </a:extLst>
          </p:cNvPr>
          <p:cNvSpPr>
            <a:spLocks noGrp="1"/>
          </p:cNvSpPr>
          <p:nvPr>
            <p:ph type="title"/>
          </p:nvPr>
        </p:nvSpPr>
        <p:spPr/>
        <p:txBody>
          <a:bodyPr/>
          <a:lstStyle/>
          <a:p>
            <a:r>
              <a:rPr lang="nl-BE" dirty="0"/>
              <a:t>Einde</a:t>
            </a:r>
            <a:endParaRPr lang="LID4096" dirty="0"/>
          </a:p>
        </p:txBody>
      </p:sp>
    </p:spTree>
    <p:extLst>
      <p:ext uri="{BB962C8B-B14F-4D97-AF65-F5344CB8AC3E}">
        <p14:creationId xmlns:p14="http://schemas.microsoft.com/office/powerpoint/2010/main" val="239384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4E1383-B80A-1F1D-1274-54E86439AB08}"/>
              </a:ext>
            </a:extLst>
          </p:cNvPr>
          <p:cNvPicPr>
            <a:picLocks noChangeAspect="1"/>
          </p:cNvPicPr>
          <p:nvPr/>
        </p:nvPicPr>
        <p:blipFill>
          <a:blip r:embed="rId2"/>
          <a:srcRect t="8746" r="1" b="1"/>
          <a:stretch>
            <a:fillRect/>
          </a:stretch>
        </p:blipFill>
        <p:spPr>
          <a:xfrm>
            <a:off x="6262794" y="1099200"/>
            <a:ext cx="5478357" cy="4999200"/>
          </a:xfrm>
          <a:prstGeom prst="rect">
            <a:avLst/>
          </a:prstGeom>
          <a:noFill/>
        </p:spPr>
      </p:pic>
      <p:sp>
        <p:nvSpPr>
          <p:cNvPr id="2" name="Text Placeholder 1">
            <a:extLst>
              <a:ext uri="{FF2B5EF4-FFF2-40B4-BE49-F238E27FC236}">
                <a16:creationId xmlns:a16="http://schemas.microsoft.com/office/drawing/2014/main" id="{037AA9F2-78B9-9380-DE63-7E90165E2147}"/>
              </a:ext>
            </a:extLst>
          </p:cNvPr>
          <p:cNvSpPr>
            <a:spLocks noGrp="1"/>
          </p:cNvSpPr>
          <p:nvPr>
            <p:ph type="body" sz="quarter" idx="17"/>
          </p:nvPr>
        </p:nvSpPr>
        <p:spPr>
          <a:xfrm>
            <a:off x="700088" y="1569601"/>
            <a:ext cx="5478357" cy="4074337"/>
          </a:xfrm>
        </p:spPr>
        <p:txBody>
          <a:bodyPr>
            <a:normAutofit/>
          </a:bodyPr>
          <a:lstStyle/>
          <a:p>
            <a:pPr marL="342900" indent="-342900">
              <a:buFont typeface="Arial" panose="020B0604020202020204" pitchFamily="34" charset="0"/>
              <a:buChar char="•"/>
            </a:pPr>
            <a:r>
              <a:rPr lang="nl-BE" dirty="0"/>
              <a:t>Smurf </a:t>
            </a:r>
            <a:r>
              <a:rPr lang="nl-BE" dirty="0" err="1"/>
              <a:t>Guest</a:t>
            </a:r>
            <a:r>
              <a:rPr lang="nl-BE" dirty="0"/>
              <a:t> Profit Predictor</a:t>
            </a:r>
          </a:p>
          <a:p>
            <a:pPr marL="342900" indent="-342900">
              <a:buFont typeface="Arial" panose="020B0604020202020204" pitchFamily="34" charset="0"/>
              <a:buChar char="•"/>
            </a:pPr>
            <a:r>
              <a:rPr lang="en-US" dirty="0"/>
              <a:t>training set = behavior of </a:t>
            </a:r>
            <a:r>
              <a:rPr lang="en-US" b="1" dirty="0"/>
              <a:t>5000</a:t>
            </a:r>
            <a:r>
              <a:rPr lang="en-US" dirty="0"/>
              <a:t> Smurf hotel guests</a:t>
            </a:r>
            <a:endParaRPr lang="LID4096" dirty="0"/>
          </a:p>
        </p:txBody>
      </p:sp>
      <p:sp>
        <p:nvSpPr>
          <p:cNvPr id="3" name="Title 2">
            <a:extLst>
              <a:ext uri="{FF2B5EF4-FFF2-40B4-BE49-F238E27FC236}">
                <a16:creationId xmlns:a16="http://schemas.microsoft.com/office/drawing/2014/main" id="{4E99E910-BE36-6E64-DBE9-B4AAE3B46D88}"/>
              </a:ext>
            </a:extLst>
          </p:cNvPr>
          <p:cNvSpPr>
            <a:spLocks noGrp="1"/>
          </p:cNvSpPr>
          <p:nvPr>
            <p:ph type="title"/>
          </p:nvPr>
        </p:nvSpPr>
        <p:spPr>
          <a:xfrm>
            <a:off x="665795" y="592589"/>
            <a:ext cx="11050419" cy="420237"/>
          </a:xfrm>
        </p:spPr>
        <p:txBody>
          <a:bodyPr anchor="t">
            <a:normAutofit/>
          </a:bodyPr>
          <a:lstStyle/>
          <a:p>
            <a:r>
              <a:rPr lang="nl-BE" dirty="0"/>
              <a:t>Project Context</a:t>
            </a:r>
            <a:endParaRPr lang="LID4096" dirty="0"/>
          </a:p>
        </p:txBody>
      </p:sp>
    </p:spTree>
    <p:extLst>
      <p:ext uri="{BB962C8B-B14F-4D97-AF65-F5344CB8AC3E}">
        <p14:creationId xmlns:p14="http://schemas.microsoft.com/office/powerpoint/2010/main" val="2176069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8B936-A079-9A8E-9D74-D5D5FA1FCAFA}"/>
              </a:ext>
            </a:extLst>
          </p:cNvPr>
          <p:cNvSpPr>
            <a:spLocks noGrp="1"/>
          </p:cNvSpPr>
          <p:nvPr>
            <p:ph type="body" sz="quarter" idx="17"/>
          </p:nvPr>
        </p:nvSpPr>
        <p:spPr/>
        <p:txBody>
          <a:bodyPr/>
          <a:lstStyle/>
          <a:p>
            <a:pPr marL="342900" indent="-342900">
              <a:buFont typeface="Arial" panose="020B0604020202020204" pitchFamily="34" charset="0"/>
              <a:buChar char="•"/>
            </a:pPr>
            <a:r>
              <a:rPr lang="nl-BE" dirty="0" err="1"/>
              <a:t>GradientBoostingRegressor</a:t>
            </a:r>
            <a:endParaRPr lang="nl-BE" dirty="0"/>
          </a:p>
          <a:p>
            <a:pPr marL="342900" indent="-342900">
              <a:buFont typeface="Arial" panose="020B0604020202020204" pitchFamily="34" charset="0"/>
              <a:buChar char="•"/>
            </a:pPr>
            <a:r>
              <a:rPr lang="nl-BE" dirty="0"/>
              <a:t>Beste performance in vorig project</a:t>
            </a:r>
          </a:p>
          <a:p>
            <a:pPr marL="342900" indent="-342900">
              <a:buFont typeface="Arial" panose="020B0604020202020204" pitchFamily="34" charset="0"/>
              <a:buChar char="•"/>
            </a:pPr>
            <a:r>
              <a:rPr lang="nl-BE" dirty="0"/>
              <a:t>Gebruikt clean dataset</a:t>
            </a:r>
            <a:endParaRPr lang="LID4096" dirty="0"/>
          </a:p>
        </p:txBody>
      </p:sp>
      <p:sp>
        <p:nvSpPr>
          <p:cNvPr id="3" name="Title 2">
            <a:extLst>
              <a:ext uri="{FF2B5EF4-FFF2-40B4-BE49-F238E27FC236}">
                <a16:creationId xmlns:a16="http://schemas.microsoft.com/office/drawing/2014/main" id="{0B5C2305-0C86-DDB9-A6DF-3F46F059B41E}"/>
              </a:ext>
            </a:extLst>
          </p:cNvPr>
          <p:cNvSpPr>
            <a:spLocks noGrp="1"/>
          </p:cNvSpPr>
          <p:nvPr>
            <p:ph type="title"/>
          </p:nvPr>
        </p:nvSpPr>
        <p:spPr/>
        <p:txBody>
          <a:bodyPr/>
          <a:lstStyle/>
          <a:p>
            <a:r>
              <a:rPr lang="nl-BE" dirty="0"/>
              <a:t>Machine </a:t>
            </a:r>
            <a:r>
              <a:rPr lang="nl-BE" dirty="0" err="1"/>
              <a:t>learning</a:t>
            </a:r>
            <a:r>
              <a:rPr lang="nl-BE" dirty="0"/>
              <a:t> model</a:t>
            </a:r>
            <a:endParaRPr lang="LID4096" dirty="0"/>
          </a:p>
        </p:txBody>
      </p:sp>
      <p:pic>
        <p:nvPicPr>
          <p:cNvPr id="5" name="Picture 4">
            <a:extLst>
              <a:ext uri="{FF2B5EF4-FFF2-40B4-BE49-F238E27FC236}">
                <a16:creationId xmlns:a16="http://schemas.microsoft.com/office/drawing/2014/main" id="{9F956104-03C9-065C-2CCA-9F608BE99077}"/>
              </a:ext>
            </a:extLst>
          </p:cNvPr>
          <p:cNvPicPr>
            <a:picLocks noChangeAspect="1"/>
          </p:cNvPicPr>
          <p:nvPr/>
        </p:nvPicPr>
        <p:blipFill>
          <a:blip r:embed="rId2"/>
          <a:stretch>
            <a:fillRect/>
          </a:stretch>
        </p:blipFill>
        <p:spPr>
          <a:xfrm>
            <a:off x="6982048" y="1646735"/>
            <a:ext cx="4137990" cy="3992066"/>
          </a:xfrm>
          <a:prstGeom prst="rect">
            <a:avLst/>
          </a:prstGeom>
        </p:spPr>
      </p:pic>
    </p:spTree>
    <p:extLst>
      <p:ext uri="{BB962C8B-B14F-4D97-AF65-F5344CB8AC3E}">
        <p14:creationId xmlns:p14="http://schemas.microsoft.com/office/powerpoint/2010/main" val="2590402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1CE5A4-4463-C10F-D19C-A793C6A71B0F}"/>
              </a:ext>
            </a:extLst>
          </p:cNvPr>
          <p:cNvPicPr>
            <a:picLocks noChangeAspect="1"/>
          </p:cNvPicPr>
          <p:nvPr/>
        </p:nvPicPr>
        <p:blipFill>
          <a:blip r:embed="rId2"/>
          <a:stretch>
            <a:fillRect/>
          </a:stretch>
        </p:blipFill>
        <p:spPr>
          <a:xfrm>
            <a:off x="6262794" y="2359322"/>
            <a:ext cx="5478357" cy="2478956"/>
          </a:xfrm>
          <a:prstGeom prst="rect">
            <a:avLst/>
          </a:prstGeom>
          <a:noFill/>
        </p:spPr>
      </p:pic>
      <p:sp>
        <p:nvSpPr>
          <p:cNvPr id="2" name="Text Placeholder 1">
            <a:extLst>
              <a:ext uri="{FF2B5EF4-FFF2-40B4-BE49-F238E27FC236}">
                <a16:creationId xmlns:a16="http://schemas.microsoft.com/office/drawing/2014/main" id="{6AF90A21-60B4-CD0C-EC24-FA5AD1C232C1}"/>
              </a:ext>
            </a:extLst>
          </p:cNvPr>
          <p:cNvSpPr>
            <a:spLocks noGrp="1"/>
          </p:cNvSpPr>
          <p:nvPr>
            <p:ph type="body" sz="quarter" idx="17"/>
          </p:nvPr>
        </p:nvSpPr>
        <p:spPr>
          <a:xfrm>
            <a:off x="700088" y="1569601"/>
            <a:ext cx="5478357" cy="4074337"/>
          </a:xfrm>
        </p:spPr>
        <p:txBody>
          <a:bodyPr>
            <a:normAutofit/>
          </a:bodyPr>
          <a:lstStyle/>
          <a:p>
            <a:pPr marL="342900" indent="-342900">
              <a:buFont typeface="Arial" panose="020B0604020202020204" pitchFamily="34" charset="0"/>
              <a:buChar char="•"/>
            </a:pPr>
            <a:r>
              <a:rPr lang="en-GB" dirty="0"/>
              <a:t>Resource group: </a:t>
            </a:r>
            <a:r>
              <a:rPr lang="en-GB" b="1" dirty="0" err="1"/>
              <a:t>smurf</a:t>
            </a:r>
            <a:r>
              <a:rPr lang="en-GB" b="1" dirty="0"/>
              <a:t>-profit-ml-gr</a:t>
            </a:r>
          </a:p>
          <a:p>
            <a:pPr marL="342900" indent="-342900">
              <a:buFont typeface="Arial" panose="020B0604020202020204" pitchFamily="34" charset="0"/>
              <a:buChar char="•"/>
            </a:pPr>
            <a:r>
              <a:rPr lang="en-GB" dirty="0"/>
              <a:t>Workspace: </a:t>
            </a:r>
            <a:r>
              <a:rPr lang="en-GB" b="1" dirty="0"/>
              <a:t>profit-model-</a:t>
            </a:r>
            <a:r>
              <a:rPr lang="en-GB" b="1" dirty="0" err="1"/>
              <a:t>ws</a:t>
            </a:r>
            <a:endParaRPr lang="en-GB" b="1" dirty="0"/>
          </a:p>
          <a:p>
            <a:pPr marL="342900" indent="-342900">
              <a:buFont typeface="Arial" panose="020B0604020202020204" pitchFamily="34" charset="0"/>
              <a:buChar char="•"/>
            </a:pPr>
            <a:r>
              <a:rPr lang="en-GB" dirty="0"/>
              <a:t>Computes: </a:t>
            </a:r>
            <a:r>
              <a:rPr lang="en-GB" b="1" dirty="0"/>
              <a:t>cc-profit-train, ci-profit-dev</a:t>
            </a:r>
          </a:p>
          <a:p>
            <a:pPr marL="342900" indent="-342900">
              <a:buFont typeface="Arial" panose="020B0604020202020204" pitchFamily="34" charset="0"/>
              <a:buChar char="•"/>
            </a:pPr>
            <a:r>
              <a:rPr lang="nl-BE" dirty="0" err="1"/>
              <a:t>Registered</a:t>
            </a:r>
            <a:r>
              <a:rPr lang="nl-BE" dirty="0"/>
              <a:t> </a:t>
            </a:r>
            <a:r>
              <a:rPr lang="nl-BE" dirty="0" err="1"/>
              <a:t>cleaned</a:t>
            </a:r>
            <a:r>
              <a:rPr lang="nl-BE" dirty="0"/>
              <a:t> dataset</a:t>
            </a:r>
          </a:p>
          <a:p>
            <a:pPr marL="342900" indent="-342900">
              <a:buFont typeface="Arial" panose="020B0604020202020204" pitchFamily="34" charset="0"/>
              <a:buChar char="•"/>
            </a:pPr>
            <a:r>
              <a:rPr lang="en-GB" dirty="0"/>
              <a:t>App Registration </a:t>
            </a:r>
            <a:r>
              <a:rPr lang="en-GB" dirty="0" err="1"/>
              <a:t>voor</a:t>
            </a:r>
            <a:r>
              <a:rPr lang="en-GB" dirty="0"/>
              <a:t> GitHub: </a:t>
            </a:r>
            <a:r>
              <a:rPr lang="en-GB" b="1" dirty="0" err="1"/>
              <a:t>github</a:t>
            </a:r>
            <a:r>
              <a:rPr lang="en-GB" b="1" dirty="0"/>
              <a:t>-ml-pipeline</a:t>
            </a:r>
            <a:endParaRPr lang="LID4096" b="1" dirty="0"/>
          </a:p>
        </p:txBody>
      </p:sp>
      <p:sp>
        <p:nvSpPr>
          <p:cNvPr id="3" name="Title 2">
            <a:extLst>
              <a:ext uri="{FF2B5EF4-FFF2-40B4-BE49-F238E27FC236}">
                <a16:creationId xmlns:a16="http://schemas.microsoft.com/office/drawing/2014/main" id="{58C25C72-1C0F-6F10-4EF6-82FD355E6997}"/>
              </a:ext>
            </a:extLst>
          </p:cNvPr>
          <p:cNvSpPr>
            <a:spLocks noGrp="1"/>
          </p:cNvSpPr>
          <p:nvPr>
            <p:ph type="title"/>
          </p:nvPr>
        </p:nvSpPr>
        <p:spPr>
          <a:xfrm>
            <a:off x="665795" y="592589"/>
            <a:ext cx="11050419" cy="420237"/>
          </a:xfrm>
        </p:spPr>
        <p:txBody>
          <a:bodyPr anchor="t">
            <a:normAutofit/>
          </a:bodyPr>
          <a:lstStyle/>
          <a:p>
            <a:r>
              <a:rPr lang="en-US" dirty="0"/>
              <a:t>Azure ML Setup (Task 1)</a:t>
            </a:r>
            <a:endParaRPr lang="LID4096" dirty="0"/>
          </a:p>
        </p:txBody>
      </p:sp>
    </p:spTree>
    <p:extLst>
      <p:ext uri="{BB962C8B-B14F-4D97-AF65-F5344CB8AC3E}">
        <p14:creationId xmlns:p14="http://schemas.microsoft.com/office/powerpoint/2010/main" val="42209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F3548-D672-BA24-40CF-A6D2D1FF201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9BA5890-66DA-6706-62A7-DD652322C87F}"/>
              </a:ext>
            </a:extLst>
          </p:cNvPr>
          <p:cNvPicPr>
            <a:picLocks noChangeAspect="1"/>
          </p:cNvPicPr>
          <p:nvPr/>
        </p:nvPicPr>
        <p:blipFill>
          <a:blip r:embed="rId2"/>
          <a:srcRect r="5760" b="3"/>
          <a:stretch>
            <a:fillRect/>
          </a:stretch>
        </p:blipFill>
        <p:spPr>
          <a:xfrm>
            <a:off x="6262794" y="1099200"/>
            <a:ext cx="5478357" cy="4999200"/>
          </a:xfrm>
          <a:prstGeom prst="rect">
            <a:avLst/>
          </a:prstGeom>
          <a:noFill/>
        </p:spPr>
      </p:pic>
      <p:sp>
        <p:nvSpPr>
          <p:cNvPr id="2" name="Text Placeholder 1">
            <a:extLst>
              <a:ext uri="{FF2B5EF4-FFF2-40B4-BE49-F238E27FC236}">
                <a16:creationId xmlns:a16="http://schemas.microsoft.com/office/drawing/2014/main" id="{47206E92-F3B4-AB5F-F25B-CC96FB5D0933}"/>
              </a:ext>
            </a:extLst>
          </p:cNvPr>
          <p:cNvSpPr>
            <a:spLocks noGrp="1"/>
          </p:cNvSpPr>
          <p:nvPr>
            <p:ph type="body" sz="quarter" idx="17"/>
          </p:nvPr>
        </p:nvSpPr>
        <p:spPr>
          <a:xfrm>
            <a:off x="170122" y="1569601"/>
            <a:ext cx="6008324" cy="4074337"/>
          </a:xfrm>
        </p:spPr>
        <p:txBody>
          <a:bodyPr>
            <a:normAutofit/>
          </a:bodyPr>
          <a:lstStyle/>
          <a:p>
            <a:pPr marL="342900" indent="-342900">
              <a:buFont typeface="Arial" panose="020B0604020202020204" pitchFamily="34" charset="0"/>
              <a:buChar char="•"/>
            </a:pPr>
            <a:r>
              <a:rPr lang="fr-FR" b="1" dirty="0"/>
              <a:t>smurf-train-</a:t>
            </a:r>
            <a:r>
              <a:rPr lang="fr-FR" b="1" dirty="0" err="1"/>
              <a:t>env.yam</a:t>
            </a:r>
            <a:r>
              <a:rPr lang="fr-FR" dirty="0" err="1"/>
              <a:t>l</a:t>
            </a:r>
            <a:r>
              <a:rPr lang="fr-FR" dirty="0"/>
              <a:t>: </a:t>
            </a:r>
            <a:r>
              <a:rPr lang="fr-FR" dirty="0" err="1"/>
              <a:t>environment</a:t>
            </a:r>
            <a:r>
              <a:rPr lang="fr-FR" dirty="0"/>
              <a:t> </a:t>
            </a:r>
            <a:r>
              <a:rPr lang="fr-FR" dirty="0" err="1"/>
              <a:t>definition</a:t>
            </a:r>
            <a:r>
              <a:rPr lang="fr-FR" dirty="0"/>
              <a:t> for </a:t>
            </a:r>
            <a:r>
              <a:rPr lang="fr-FR" dirty="0" err="1"/>
              <a:t>dependencies</a:t>
            </a:r>
            <a:endParaRPr lang="LID4096" dirty="0"/>
          </a:p>
          <a:p>
            <a:pPr marL="342900" indent="-342900">
              <a:buFont typeface="Arial" panose="020B0604020202020204" pitchFamily="34" charset="0"/>
              <a:buChar char="•"/>
            </a:pPr>
            <a:r>
              <a:rPr lang="en-US" dirty="0"/>
              <a:t> </a:t>
            </a:r>
            <a:r>
              <a:rPr lang="en-US" dirty="0" err="1"/>
              <a:t>az</a:t>
            </a:r>
            <a:r>
              <a:rPr lang="en-US" dirty="0"/>
              <a:t> ml environment create --file profit-predictor/</a:t>
            </a:r>
            <a:r>
              <a:rPr lang="en-US" dirty="0" err="1"/>
              <a:t>smurf</a:t>
            </a:r>
            <a:r>
              <a:rPr lang="en-US" dirty="0"/>
              <a:t>-train-</a:t>
            </a:r>
            <a:r>
              <a:rPr lang="en-US" dirty="0" err="1"/>
              <a:t>env.yaml</a:t>
            </a:r>
            <a:r>
              <a:rPr lang="en-US" dirty="0"/>
              <a:t> </a:t>
            </a:r>
          </a:p>
          <a:p>
            <a:pPr marL="342900" indent="-342900">
              <a:buFont typeface="Arial" panose="020B0604020202020204" pitchFamily="34" charset="0"/>
              <a:buChar char="•"/>
            </a:pPr>
            <a:r>
              <a:rPr lang="en-US" b="1" dirty="0" err="1"/>
              <a:t>pipeline.yaml</a:t>
            </a:r>
            <a:r>
              <a:rPr lang="en-US" b="1" dirty="0"/>
              <a:t>:</a:t>
            </a:r>
            <a:r>
              <a:rPr lang="en-US" dirty="0"/>
              <a:t> defines the whole pipeline</a:t>
            </a:r>
          </a:p>
          <a:p>
            <a:pPr marL="342900" indent="-342900">
              <a:buFont typeface="Arial" panose="020B0604020202020204" pitchFamily="34" charset="0"/>
              <a:buChar char="•"/>
            </a:pPr>
            <a:r>
              <a:rPr lang="en-GB" b="1" dirty="0" err="1"/>
              <a:t>train_regressor.yaml</a:t>
            </a:r>
            <a:r>
              <a:rPr lang="en-GB" dirty="0"/>
              <a:t>: describes the training component</a:t>
            </a:r>
          </a:p>
          <a:p>
            <a:pPr marL="342900" indent="-342900">
              <a:buFont typeface="Arial" panose="020B0604020202020204" pitchFamily="34" charset="0"/>
              <a:buChar char="•"/>
            </a:pPr>
            <a:r>
              <a:rPr lang="en-US" b="1" dirty="0"/>
              <a:t>train.py</a:t>
            </a:r>
            <a:r>
              <a:rPr lang="en-US" dirty="0"/>
              <a:t>: actual Python script that trains the model </a:t>
            </a:r>
          </a:p>
          <a:p>
            <a:pPr marL="342900" indent="-342900">
              <a:buFont typeface="Arial" panose="020B0604020202020204" pitchFamily="34" charset="0"/>
              <a:buChar char="•"/>
            </a:pPr>
            <a:r>
              <a:rPr lang="en-US" dirty="0" err="1"/>
              <a:t>az</a:t>
            </a:r>
            <a:r>
              <a:rPr lang="en-US" dirty="0"/>
              <a:t> ml job create --file </a:t>
            </a:r>
            <a:r>
              <a:rPr lang="en-US" dirty="0" err="1"/>
              <a:t>pipeline.yaml</a:t>
            </a: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375D5CF-0F00-FDE4-D160-48844D9C3A97}"/>
              </a:ext>
            </a:extLst>
          </p:cNvPr>
          <p:cNvSpPr>
            <a:spLocks noGrp="1"/>
          </p:cNvSpPr>
          <p:nvPr>
            <p:ph type="title"/>
          </p:nvPr>
        </p:nvSpPr>
        <p:spPr>
          <a:xfrm>
            <a:off x="665795" y="592589"/>
            <a:ext cx="11050419" cy="420237"/>
          </a:xfrm>
        </p:spPr>
        <p:txBody>
          <a:bodyPr anchor="t">
            <a:normAutofit/>
          </a:bodyPr>
          <a:lstStyle/>
          <a:p>
            <a:r>
              <a:rPr lang="en-US" dirty="0"/>
              <a:t>Azure ML Setup (Task 1)</a:t>
            </a:r>
            <a:endParaRPr lang="LID4096" dirty="0"/>
          </a:p>
        </p:txBody>
      </p:sp>
    </p:spTree>
    <p:extLst>
      <p:ext uri="{BB962C8B-B14F-4D97-AF65-F5344CB8AC3E}">
        <p14:creationId xmlns:p14="http://schemas.microsoft.com/office/powerpoint/2010/main" val="3594808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EFF08A-E977-5B39-4479-8274C7DD4672}"/>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EB28645A-5007-A976-ECFD-0B88A9A94368}"/>
              </a:ext>
            </a:extLst>
          </p:cNvPr>
          <p:cNvSpPr>
            <a:spLocks noGrp="1"/>
          </p:cNvSpPr>
          <p:nvPr>
            <p:ph type="title"/>
          </p:nvPr>
        </p:nvSpPr>
        <p:spPr/>
        <p:txBody>
          <a:bodyPr/>
          <a:lstStyle/>
          <a:p>
            <a:r>
              <a:rPr lang="nl-BE" dirty="0" err="1"/>
              <a:t>FastAPI</a:t>
            </a:r>
            <a:r>
              <a:rPr lang="nl-BE" dirty="0"/>
              <a:t> &amp; </a:t>
            </a:r>
            <a:r>
              <a:rPr lang="nl-BE" dirty="0" err="1"/>
              <a:t>Kubernetes</a:t>
            </a:r>
            <a:r>
              <a:rPr lang="nl-BE" dirty="0"/>
              <a:t> (</a:t>
            </a:r>
            <a:r>
              <a:rPr lang="nl-BE" dirty="0" err="1"/>
              <a:t>Task</a:t>
            </a:r>
            <a:r>
              <a:rPr lang="nl-BE" dirty="0"/>
              <a:t> 2)</a:t>
            </a:r>
            <a:endParaRPr lang="LID4096" dirty="0"/>
          </a:p>
        </p:txBody>
      </p:sp>
    </p:spTree>
    <p:extLst>
      <p:ext uri="{BB962C8B-B14F-4D97-AF65-F5344CB8AC3E}">
        <p14:creationId xmlns:p14="http://schemas.microsoft.com/office/powerpoint/2010/main" val="340959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007EB3-C0DC-4541-FFAF-26A320127D5C}"/>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481182B0-0DD4-0CC5-B502-A84E044C5C84}"/>
              </a:ext>
            </a:extLst>
          </p:cNvPr>
          <p:cNvSpPr>
            <a:spLocks noGrp="1"/>
          </p:cNvSpPr>
          <p:nvPr>
            <p:ph type="title"/>
          </p:nvPr>
        </p:nvSpPr>
        <p:spPr/>
        <p:txBody>
          <a:bodyPr/>
          <a:lstStyle/>
          <a:p>
            <a:r>
              <a:rPr lang="nl-BE" dirty="0"/>
              <a:t>Automation &amp; </a:t>
            </a:r>
            <a:r>
              <a:rPr lang="nl-BE" dirty="0" err="1"/>
              <a:t>DevOps</a:t>
            </a:r>
            <a:r>
              <a:rPr lang="nl-BE" dirty="0"/>
              <a:t> (</a:t>
            </a:r>
            <a:r>
              <a:rPr lang="nl-BE" dirty="0" err="1"/>
              <a:t>Task</a:t>
            </a:r>
            <a:r>
              <a:rPr lang="nl-BE" dirty="0"/>
              <a:t> 3)</a:t>
            </a:r>
            <a:endParaRPr lang="LID4096" dirty="0"/>
          </a:p>
        </p:txBody>
      </p:sp>
    </p:spTree>
    <p:extLst>
      <p:ext uri="{BB962C8B-B14F-4D97-AF65-F5344CB8AC3E}">
        <p14:creationId xmlns:p14="http://schemas.microsoft.com/office/powerpoint/2010/main" val="115949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3877B6-1F88-C4D8-ECEF-B7C8B6C43716}"/>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DA0B2685-1E9B-4926-106C-63856817C192}"/>
              </a:ext>
            </a:extLst>
          </p:cNvPr>
          <p:cNvSpPr>
            <a:spLocks noGrp="1"/>
          </p:cNvSpPr>
          <p:nvPr>
            <p:ph type="title"/>
          </p:nvPr>
        </p:nvSpPr>
        <p:spPr/>
        <p:txBody>
          <a:bodyPr/>
          <a:lstStyle/>
          <a:p>
            <a:r>
              <a:rPr lang="nl-BE" dirty="0" err="1"/>
              <a:t>Challenges</a:t>
            </a:r>
            <a:r>
              <a:rPr lang="nl-BE" dirty="0"/>
              <a:t> &amp; </a:t>
            </a:r>
            <a:r>
              <a:rPr lang="nl-BE" dirty="0" err="1"/>
              <a:t>Learnings</a:t>
            </a:r>
            <a:endParaRPr lang="LID4096" dirty="0"/>
          </a:p>
        </p:txBody>
      </p:sp>
    </p:spTree>
    <p:extLst>
      <p:ext uri="{BB962C8B-B14F-4D97-AF65-F5344CB8AC3E}">
        <p14:creationId xmlns:p14="http://schemas.microsoft.com/office/powerpoint/2010/main" val="376491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2C0E6-2A90-2ACF-36FF-D70BC4C53EAC}"/>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7DA96511-68CA-7BAC-718E-FFAC49B8812A}"/>
              </a:ext>
            </a:extLst>
          </p:cNvPr>
          <p:cNvSpPr>
            <a:spLocks noGrp="1"/>
          </p:cNvSpPr>
          <p:nvPr>
            <p:ph type="title"/>
          </p:nvPr>
        </p:nvSpPr>
        <p:spPr/>
        <p:txBody>
          <a:bodyPr/>
          <a:lstStyle/>
          <a:p>
            <a:r>
              <a:rPr lang="nl-BE" dirty="0"/>
              <a:t>Demo &amp; </a:t>
            </a:r>
            <a:r>
              <a:rPr lang="nl-BE" dirty="0" err="1"/>
              <a:t>Result</a:t>
            </a:r>
            <a:endParaRPr lang="LID4096" dirty="0"/>
          </a:p>
        </p:txBody>
      </p:sp>
    </p:spTree>
    <p:extLst>
      <p:ext uri="{BB962C8B-B14F-4D97-AF65-F5344CB8AC3E}">
        <p14:creationId xmlns:p14="http://schemas.microsoft.com/office/powerpoint/2010/main" val="2412458749"/>
      </p:ext>
    </p:extLst>
  </p:cSld>
  <p:clrMapOvr>
    <a:masterClrMapping/>
  </p:clrMapOvr>
</p:sld>
</file>

<file path=ppt/theme/theme1.xml><?xml version="1.0" encoding="utf-8"?>
<a:theme xmlns:a="http://schemas.openxmlformats.org/drawingml/2006/main" name="Howest">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Howest" id="{59522EF7-2175-E643-86A9-D28BFEC3145C}" vid="{FCAEF87B-8826-B649-B873-D5EB5320E9EF}"/>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Howest</Template>
  <TotalTime>672</TotalTime>
  <Words>153</Words>
  <Application>Microsoft Office PowerPoint</Application>
  <PresentationFormat>Widescreen</PresentationFormat>
  <Paragraphs>28</Paragraphs>
  <Slides>10</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vt:i4>
      </vt:variant>
    </vt:vector>
  </HeadingPairs>
  <TitlesOfParts>
    <vt:vector size="18" baseType="lpstr">
      <vt:lpstr>Aptos</vt:lpstr>
      <vt:lpstr>Arial</vt:lpstr>
      <vt:lpstr>Arial Rounded MT Bold</vt:lpstr>
      <vt:lpstr>Calibri</vt:lpstr>
      <vt:lpstr>Calibri Light</vt:lpstr>
      <vt:lpstr>Howest</vt:lpstr>
      <vt:lpstr>Howest EN</vt:lpstr>
      <vt:lpstr>Howest NL met tweede logo</vt:lpstr>
      <vt:lpstr>Project MLOps</vt:lpstr>
      <vt:lpstr>Project Context</vt:lpstr>
      <vt:lpstr>Machine learning model</vt:lpstr>
      <vt:lpstr>Azure ML Setup (Task 1)</vt:lpstr>
      <vt:lpstr>Azure ML Setup (Task 1)</vt:lpstr>
      <vt:lpstr>FastAPI &amp; Kubernetes (Task 2)</vt:lpstr>
      <vt:lpstr>Automation &amp; DevOps (Task 3)</vt:lpstr>
      <vt:lpstr>Challenges &amp; Learnings</vt:lpstr>
      <vt:lpstr>Demo &amp; Result</vt:lpstr>
      <vt:lpstr>Einde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Prompt Engineering</dc:title>
  <dc:creator>Vangampelaere Gene</dc:creator>
  <cp:lastModifiedBy>Mathias GORIS</cp:lastModifiedBy>
  <cp:revision>6</cp:revision>
  <cp:lastPrinted>2023-09-11T12:32:23Z</cp:lastPrinted>
  <dcterms:created xsi:type="dcterms:W3CDTF">2023-09-11T12:21:22Z</dcterms:created>
  <dcterms:modified xsi:type="dcterms:W3CDTF">2025-06-11T19:23:03Z</dcterms:modified>
</cp:coreProperties>
</file>